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4" r:id="rId5"/>
    <p:sldId id="258" r:id="rId6"/>
    <p:sldId id="259" r:id="rId7"/>
    <p:sldId id="275" r:id="rId8"/>
    <p:sldId id="270" r:id="rId9"/>
    <p:sldId id="260" r:id="rId10"/>
    <p:sldId id="267" r:id="rId11"/>
    <p:sldId id="274" r:id="rId12"/>
    <p:sldId id="268" r:id="rId13"/>
    <p:sldId id="269" r:id="rId14"/>
    <p:sldId id="271" r:id="rId15"/>
    <p:sldId id="272" r:id="rId16"/>
    <p:sldId id="273" r:id="rId17"/>
    <p:sldId id="276" r:id="rId18"/>
    <p:sldId id="263" r:id="rId19"/>
    <p:sldId id="265" r:id="rId20"/>
    <p:sldId id="262" r:id="rId2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6/3/2008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6/3/2008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6/3/2008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6/3/2008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6/3/2008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6/3/2008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6/3/2008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6/3/2008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6/3/2008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6/3/2008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6/3/2008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6/3/2008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Bluetooth remote control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Mathieu Stephan, EPFL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111714"/>
            <a:ext cx="8858280" cy="4389120"/>
          </a:xfrm>
        </p:spPr>
        <p:txBody>
          <a:bodyPr/>
          <a:lstStyle/>
          <a:p>
            <a:r>
              <a:rPr lang="fr-FR" dirty="0" smtClean="0"/>
              <a:t>Power </a:t>
            </a:r>
            <a:r>
              <a:rPr lang="fr-FR" dirty="0" err="1" smtClean="0"/>
              <a:t>save</a:t>
            </a:r>
            <a:r>
              <a:rPr lang="fr-FR" dirty="0" smtClean="0"/>
              <a:t> mode :					</a:t>
            </a:r>
            <a:r>
              <a:rPr lang="fr-FR" u="sng" dirty="0" smtClean="0"/>
              <a:t>17  mW</a:t>
            </a:r>
          </a:p>
          <a:p>
            <a:r>
              <a:rPr lang="fr-FR" dirty="0" err="1" smtClean="0"/>
              <a:t>Backlight</a:t>
            </a:r>
            <a:r>
              <a:rPr lang="fr-FR" dirty="0" smtClean="0"/>
              <a:t> off, </a:t>
            </a:r>
            <a:r>
              <a:rPr lang="fr-FR" dirty="0" err="1" smtClean="0"/>
              <a:t>headset</a:t>
            </a:r>
            <a:r>
              <a:rPr lang="fr-FR" dirty="0" smtClean="0"/>
              <a:t> not </a:t>
            </a:r>
            <a:r>
              <a:rPr lang="fr-FR" dirty="0" err="1" smtClean="0"/>
              <a:t>plugged</a:t>
            </a:r>
            <a:r>
              <a:rPr lang="fr-FR" dirty="0" smtClean="0"/>
              <a:t>, no BT </a:t>
            </a:r>
            <a:r>
              <a:rPr lang="fr-FR" dirty="0" err="1" smtClean="0"/>
              <a:t>link</a:t>
            </a:r>
            <a:r>
              <a:rPr lang="fr-FR" dirty="0" smtClean="0"/>
              <a:t> : 	</a:t>
            </a:r>
            <a:r>
              <a:rPr lang="fr-FR" u="sng" dirty="0" smtClean="0"/>
              <a:t>94  mW</a:t>
            </a:r>
          </a:p>
          <a:p>
            <a:r>
              <a:rPr lang="fr-FR" dirty="0" err="1" smtClean="0"/>
              <a:t>Backlight</a:t>
            </a:r>
            <a:r>
              <a:rPr lang="fr-FR" dirty="0" smtClean="0"/>
              <a:t> off, </a:t>
            </a:r>
            <a:r>
              <a:rPr lang="fr-FR" dirty="0" err="1" smtClean="0"/>
              <a:t>headset</a:t>
            </a:r>
            <a:r>
              <a:rPr lang="fr-FR" dirty="0" smtClean="0"/>
              <a:t> </a:t>
            </a:r>
            <a:r>
              <a:rPr lang="fr-FR" dirty="0" err="1" smtClean="0"/>
              <a:t>plugged</a:t>
            </a:r>
            <a:r>
              <a:rPr lang="fr-FR" dirty="0" smtClean="0"/>
              <a:t>, no BT </a:t>
            </a:r>
            <a:r>
              <a:rPr lang="fr-FR" dirty="0" err="1" smtClean="0"/>
              <a:t>link</a:t>
            </a:r>
            <a:r>
              <a:rPr lang="fr-FR" dirty="0" smtClean="0"/>
              <a:t> :		</a:t>
            </a:r>
            <a:r>
              <a:rPr lang="fr-FR" u="sng" dirty="0" smtClean="0"/>
              <a:t>95  mW</a:t>
            </a:r>
          </a:p>
          <a:p>
            <a:r>
              <a:rPr lang="fr-FR" dirty="0" err="1" smtClean="0"/>
              <a:t>Backlight</a:t>
            </a:r>
            <a:r>
              <a:rPr lang="fr-FR" dirty="0" smtClean="0"/>
              <a:t> on, no BT </a:t>
            </a:r>
            <a:r>
              <a:rPr lang="fr-FR" dirty="0" err="1" smtClean="0"/>
              <a:t>link</a:t>
            </a:r>
            <a:r>
              <a:rPr lang="fr-FR" dirty="0" smtClean="0"/>
              <a:t> :				</a:t>
            </a:r>
            <a:r>
              <a:rPr lang="fr-FR" u="sng" dirty="0" smtClean="0"/>
              <a:t>277 mW</a:t>
            </a:r>
          </a:p>
          <a:p>
            <a:r>
              <a:rPr lang="fr-FR" dirty="0" err="1" smtClean="0"/>
              <a:t>Backlight</a:t>
            </a:r>
            <a:r>
              <a:rPr lang="fr-FR" dirty="0" smtClean="0"/>
              <a:t> off, BT data </a:t>
            </a:r>
            <a:r>
              <a:rPr lang="fr-FR" dirty="0" err="1" smtClean="0"/>
              <a:t>link</a:t>
            </a:r>
            <a:r>
              <a:rPr lang="fr-FR" dirty="0" smtClean="0"/>
              <a:t> :				</a:t>
            </a:r>
            <a:r>
              <a:rPr lang="fr-FR" u="sng" dirty="0" smtClean="0"/>
              <a:t>118  mW</a:t>
            </a:r>
          </a:p>
          <a:p>
            <a:r>
              <a:rPr lang="fr-FR" dirty="0" err="1" smtClean="0"/>
              <a:t>Backlight</a:t>
            </a:r>
            <a:r>
              <a:rPr lang="fr-FR" dirty="0" smtClean="0"/>
              <a:t> on, BT data </a:t>
            </a:r>
            <a:r>
              <a:rPr lang="fr-FR" dirty="0" err="1" smtClean="0"/>
              <a:t>link</a:t>
            </a:r>
            <a:r>
              <a:rPr lang="fr-FR" dirty="0" smtClean="0"/>
              <a:t> :				</a:t>
            </a:r>
            <a:r>
              <a:rPr lang="fr-FR" u="sng" dirty="0" smtClean="0"/>
              <a:t>307 mW</a:t>
            </a:r>
          </a:p>
          <a:p>
            <a:r>
              <a:rPr lang="fr-FR" dirty="0" err="1" smtClean="0"/>
              <a:t>Backlight</a:t>
            </a:r>
            <a:r>
              <a:rPr lang="fr-FR" dirty="0" smtClean="0"/>
              <a:t> off, data &amp; audio </a:t>
            </a:r>
            <a:r>
              <a:rPr lang="fr-FR" dirty="0" err="1" smtClean="0"/>
              <a:t>link</a:t>
            </a:r>
            <a:r>
              <a:rPr lang="fr-FR" dirty="0" smtClean="0"/>
              <a:t> : 			</a:t>
            </a:r>
            <a:r>
              <a:rPr lang="fr-FR" u="sng" dirty="0" smtClean="0">
                <a:solidFill>
                  <a:srgbClr val="92D050"/>
                </a:solidFill>
              </a:rPr>
              <a:t>177  mW</a:t>
            </a:r>
          </a:p>
          <a:p>
            <a:r>
              <a:rPr lang="fr-FR" dirty="0" err="1" smtClean="0"/>
              <a:t>Backlight</a:t>
            </a:r>
            <a:r>
              <a:rPr lang="fr-FR" dirty="0" smtClean="0"/>
              <a:t> on, data &amp; audio </a:t>
            </a:r>
            <a:r>
              <a:rPr lang="fr-FR" dirty="0" err="1" smtClean="0"/>
              <a:t>link</a:t>
            </a:r>
            <a:r>
              <a:rPr lang="fr-FR" dirty="0" smtClean="0"/>
              <a:t> :			</a:t>
            </a:r>
            <a:r>
              <a:rPr lang="fr-FR" u="sng" dirty="0" smtClean="0">
                <a:solidFill>
                  <a:srgbClr val="FF0000"/>
                </a:solidFill>
              </a:rPr>
              <a:t>347 mW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Autonomy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the 620mAh bat)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85720" y="2111714"/>
            <a:ext cx="8858280" cy="4389120"/>
          </a:xfrm>
        </p:spPr>
        <p:txBody>
          <a:bodyPr/>
          <a:lstStyle/>
          <a:p>
            <a:r>
              <a:rPr lang="fr-FR" dirty="0" smtClean="0"/>
              <a:t>Power </a:t>
            </a:r>
            <a:r>
              <a:rPr lang="fr-FR" dirty="0" err="1" smtClean="0"/>
              <a:t>save</a:t>
            </a:r>
            <a:r>
              <a:rPr lang="fr-FR" dirty="0" smtClean="0"/>
              <a:t> mode :					</a:t>
            </a:r>
            <a:r>
              <a:rPr lang="fr-FR" u="sng" dirty="0" smtClean="0"/>
              <a:t>135 h</a:t>
            </a:r>
            <a:endParaRPr lang="fr-FR" u="sng" dirty="0" smtClean="0"/>
          </a:p>
          <a:p>
            <a:r>
              <a:rPr lang="fr-FR" dirty="0" err="1" smtClean="0"/>
              <a:t>Backlight</a:t>
            </a:r>
            <a:r>
              <a:rPr lang="fr-FR" dirty="0" smtClean="0"/>
              <a:t> off, </a:t>
            </a:r>
            <a:r>
              <a:rPr lang="fr-FR" dirty="0" err="1" smtClean="0"/>
              <a:t>headset</a:t>
            </a:r>
            <a:r>
              <a:rPr lang="fr-FR" dirty="0" smtClean="0"/>
              <a:t> not </a:t>
            </a:r>
            <a:r>
              <a:rPr lang="fr-FR" dirty="0" err="1" smtClean="0"/>
              <a:t>plugged</a:t>
            </a:r>
            <a:r>
              <a:rPr lang="fr-FR" dirty="0" smtClean="0"/>
              <a:t>, no BT </a:t>
            </a:r>
            <a:r>
              <a:rPr lang="fr-FR" dirty="0" err="1" smtClean="0"/>
              <a:t>link</a:t>
            </a:r>
            <a:r>
              <a:rPr lang="fr-FR" dirty="0" smtClean="0"/>
              <a:t> : 	</a:t>
            </a:r>
            <a:r>
              <a:rPr lang="fr-FR" u="sng" dirty="0" smtClean="0"/>
              <a:t>25  h</a:t>
            </a:r>
            <a:endParaRPr lang="fr-FR" u="sng" dirty="0" smtClean="0"/>
          </a:p>
          <a:p>
            <a:r>
              <a:rPr lang="fr-FR" dirty="0" err="1" smtClean="0"/>
              <a:t>Backlight</a:t>
            </a:r>
            <a:r>
              <a:rPr lang="fr-FR" dirty="0" smtClean="0"/>
              <a:t> off, </a:t>
            </a:r>
            <a:r>
              <a:rPr lang="fr-FR" dirty="0" err="1" smtClean="0"/>
              <a:t>headset</a:t>
            </a:r>
            <a:r>
              <a:rPr lang="fr-FR" dirty="0" smtClean="0"/>
              <a:t> </a:t>
            </a:r>
            <a:r>
              <a:rPr lang="fr-FR" dirty="0" err="1" smtClean="0"/>
              <a:t>plugged</a:t>
            </a:r>
            <a:r>
              <a:rPr lang="fr-FR" dirty="0" smtClean="0"/>
              <a:t>, no BT </a:t>
            </a:r>
            <a:r>
              <a:rPr lang="fr-FR" dirty="0" err="1" smtClean="0"/>
              <a:t>link</a:t>
            </a:r>
            <a:r>
              <a:rPr lang="fr-FR" dirty="0" smtClean="0"/>
              <a:t> :		</a:t>
            </a:r>
            <a:r>
              <a:rPr lang="fr-FR" u="sng" dirty="0" smtClean="0"/>
              <a:t>24  h</a:t>
            </a:r>
            <a:endParaRPr lang="fr-FR" u="sng" dirty="0" smtClean="0"/>
          </a:p>
          <a:p>
            <a:r>
              <a:rPr lang="fr-FR" dirty="0" err="1" smtClean="0"/>
              <a:t>Backlight</a:t>
            </a:r>
            <a:r>
              <a:rPr lang="fr-FR" dirty="0" smtClean="0"/>
              <a:t> on, no BT </a:t>
            </a:r>
            <a:r>
              <a:rPr lang="fr-FR" dirty="0" err="1" smtClean="0"/>
              <a:t>link</a:t>
            </a:r>
            <a:r>
              <a:rPr lang="fr-FR" dirty="0" smtClean="0"/>
              <a:t> :				</a:t>
            </a:r>
            <a:r>
              <a:rPr lang="fr-FR" u="sng" dirty="0" smtClean="0"/>
              <a:t>8    h</a:t>
            </a:r>
            <a:endParaRPr lang="fr-FR" u="sng" dirty="0" smtClean="0"/>
          </a:p>
          <a:p>
            <a:r>
              <a:rPr lang="fr-FR" dirty="0" err="1" smtClean="0"/>
              <a:t>Backlight</a:t>
            </a:r>
            <a:r>
              <a:rPr lang="fr-FR" dirty="0" smtClean="0"/>
              <a:t> off, BT data </a:t>
            </a:r>
            <a:r>
              <a:rPr lang="fr-FR" dirty="0" err="1" smtClean="0"/>
              <a:t>link</a:t>
            </a:r>
            <a:r>
              <a:rPr lang="fr-FR" dirty="0" smtClean="0"/>
              <a:t> :				</a:t>
            </a:r>
            <a:r>
              <a:rPr lang="fr-FR" u="sng" dirty="0" smtClean="0"/>
              <a:t>20  h</a:t>
            </a:r>
            <a:endParaRPr lang="fr-FR" u="sng" dirty="0" smtClean="0"/>
          </a:p>
          <a:p>
            <a:r>
              <a:rPr lang="fr-FR" dirty="0" err="1" smtClean="0"/>
              <a:t>Backlight</a:t>
            </a:r>
            <a:r>
              <a:rPr lang="fr-FR" dirty="0" smtClean="0"/>
              <a:t> on, BT data </a:t>
            </a:r>
            <a:r>
              <a:rPr lang="fr-FR" dirty="0" err="1" smtClean="0"/>
              <a:t>link</a:t>
            </a:r>
            <a:r>
              <a:rPr lang="fr-FR" dirty="0" smtClean="0"/>
              <a:t> :				</a:t>
            </a:r>
            <a:r>
              <a:rPr lang="fr-FR" u="sng" dirty="0" smtClean="0"/>
              <a:t>7    h</a:t>
            </a:r>
            <a:endParaRPr lang="fr-FR" u="sng" dirty="0" smtClean="0"/>
          </a:p>
          <a:p>
            <a:r>
              <a:rPr lang="fr-FR" dirty="0" err="1" smtClean="0"/>
              <a:t>Backlight</a:t>
            </a:r>
            <a:r>
              <a:rPr lang="fr-FR" dirty="0" smtClean="0"/>
              <a:t> off, data &amp; audio </a:t>
            </a:r>
            <a:r>
              <a:rPr lang="fr-FR" dirty="0" err="1" smtClean="0"/>
              <a:t>link</a:t>
            </a:r>
            <a:r>
              <a:rPr lang="fr-FR" dirty="0" smtClean="0"/>
              <a:t> : 			</a:t>
            </a:r>
            <a:r>
              <a:rPr lang="fr-FR" u="sng" dirty="0" smtClean="0">
                <a:solidFill>
                  <a:srgbClr val="92D050"/>
                </a:solidFill>
              </a:rPr>
              <a:t>13   h</a:t>
            </a:r>
            <a:endParaRPr lang="fr-FR" u="sng" dirty="0" smtClean="0">
              <a:solidFill>
                <a:srgbClr val="92D050"/>
              </a:solidFill>
            </a:endParaRPr>
          </a:p>
          <a:p>
            <a:r>
              <a:rPr lang="fr-FR" dirty="0" err="1" smtClean="0"/>
              <a:t>Backlight</a:t>
            </a:r>
            <a:r>
              <a:rPr lang="fr-FR" dirty="0" smtClean="0"/>
              <a:t> on, data &amp; audio </a:t>
            </a:r>
            <a:r>
              <a:rPr lang="fr-FR" dirty="0" err="1" smtClean="0"/>
              <a:t>link</a:t>
            </a:r>
            <a:r>
              <a:rPr lang="fr-FR" dirty="0" smtClean="0"/>
              <a:t> :			</a:t>
            </a:r>
            <a:r>
              <a:rPr lang="fr-FR" u="sng" dirty="0" smtClean="0">
                <a:solidFill>
                  <a:srgbClr val="FF0000"/>
                </a:solidFill>
              </a:rPr>
              <a:t>6.5 h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901146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(1/4) – System 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40342"/>
            <a:ext cx="8229600" cy="4389120"/>
          </a:xfrm>
        </p:spPr>
        <p:txBody>
          <a:bodyPr/>
          <a:lstStyle/>
          <a:p>
            <a:r>
              <a:rPr lang="fr-FR" dirty="0" err="1" smtClean="0"/>
              <a:t>Printed</a:t>
            </a:r>
            <a:r>
              <a:rPr lang="fr-FR" dirty="0" smtClean="0"/>
              <a:t> circuit </a:t>
            </a:r>
            <a:r>
              <a:rPr lang="fr-FR" dirty="0" err="1" smtClean="0"/>
              <a:t>boards</a:t>
            </a:r>
            <a:r>
              <a:rPr lang="fr-FR" dirty="0" smtClean="0"/>
              <a:t> </a:t>
            </a:r>
            <a:r>
              <a:rPr lang="fr-FR" dirty="0" err="1" smtClean="0"/>
              <a:t>produced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sche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81011"/>
            <a:ext cx="4892471" cy="3005509"/>
          </a:xfrm>
          <a:prstGeom prst="rect">
            <a:avLst/>
          </a:prstGeom>
        </p:spPr>
      </p:pic>
      <p:pic>
        <p:nvPicPr>
          <p:cNvPr id="5" name="Image 4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428868"/>
            <a:ext cx="2740277" cy="41434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(2/4) – </a:t>
            </a:r>
            <a:r>
              <a:rPr lang="fr-FR" dirty="0" err="1" smtClean="0"/>
              <a:t>Firmware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000240"/>
            <a:ext cx="8929718" cy="471490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dirty="0" smtClean="0"/>
              <a:t>LCD screen interfacing</a:t>
            </a:r>
          </a:p>
          <a:p>
            <a:pPr>
              <a:lnSpc>
                <a:spcPct val="140000"/>
              </a:lnSpc>
            </a:pPr>
            <a:r>
              <a:rPr lang="en-GB" dirty="0" smtClean="0"/>
              <a:t>Bluetooth module interfacing</a:t>
            </a:r>
          </a:p>
          <a:p>
            <a:pPr>
              <a:lnSpc>
                <a:spcPct val="140000"/>
              </a:lnSpc>
            </a:pPr>
            <a:r>
              <a:rPr lang="en-GB" dirty="0" smtClean="0"/>
              <a:t>Graphic library: pixel control, text, pictures, scrolling…</a:t>
            </a:r>
          </a:p>
          <a:p>
            <a:pPr>
              <a:lnSpc>
                <a:spcPct val="140000"/>
              </a:lnSpc>
            </a:pPr>
            <a:r>
              <a:rPr lang="en-GB" dirty="0" smtClean="0"/>
              <a:t>Actions needed at first boot: BT profile, audio config...</a:t>
            </a:r>
          </a:p>
          <a:p>
            <a:pPr>
              <a:lnSpc>
                <a:spcPct val="140000"/>
              </a:lnSpc>
            </a:pPr>
            <a:r>
              <a:rPr lang="en-GB" dirty="0" smtClean="0"/>
              <a:t>Protocol implementation for dialog with the media player</a:t>
            </a:r>
          </a:p>
          <a:p>
            <a:pPr>
              <a:lnSpc>
                <a:spcPct val="140000"/>
              </a:lnSpc>
            </a:pPr>
            <a:r>
              <a:rPr lang="en-GB" dirty="0" smtClean="0"/>
              <a:t>USB: implementation of a HID device</a:t>
            </a:r>
          </a:p>
          <a:p>
            <a:pPr>
              <a:lnSpc>
                <a:spcPct val="140000"/>
              </a:lnSpc>
            </a:pPr>
            <a:r>
              <a:rPr lang="en-GB" dirty="0" smtClean="0"/>
              <a:t>Power handling: power save modes, battery voltage sensing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(3/4) – plugin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Communicates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remote</a:t>
            </a:r>
            <a:r>
              <a:rPr lang="fr-FR" dirty="0" smtClean="0"/>
              <a:t> control </a:t>
            </a:r>
            <a:r>
              <a:rPr lang="fr-FR" dirty="0" err="1" smtClean="0"/>
              <a:t>using</a:t>
            </a:r>
            <a:r>
              <a:rPr lang="fr-FR" dirty="0" smtClean="0"/>
              <a:t> a serial port over </a:t>
            </a:r>
            <a:r>
              <a:rPr lang="fr-FR" dirty="0" err="1" smtClean="0"/>
              <a:t>bluetooth</a:t>
            </a:r>
            <a:endParaRPr lang="fr-FR" dirty="0" smtClean="0"/>
          </a:p>
          <a:p>
            <a:r>
              <a:rPr lang="fr-FR" dirty="0" err="1" smtClean="0"/>
              <a:t>Decode</a:t>
            </a:r>
            <a:r>
              <a:rPr lang="fr-FR" dirty="0" smtClean="0"/>
              <a:t> the </a:t>
            </a:r>
            <a:r>
              <a:rPr lang="fr-FR" dirty="0" err="1" smtClean="0"/>
              <a:t>requests</a:t>
            </a:r>
            <a:r>
              <a:rPr lang="fr-FR" dirty="0" smtClean="0"/>
              <a:t>, </a:t>
            </a:r>
            <a:r>
              <a:rPr lang="fr-FR" dirty="0" err="1" smtClean="0"/>
              <a:t>send</a:t>
            </a:r>
            <a:r>
              <a:rPr lang="fr-FR" dirty="0" smtClean="0"/>
              <a:t> the </a:t>
            </a:r>
            <a:r>
              <a:rPr lang="fr-FR" dirty="0" err="1" smtClean="0"/>
              <a:t>appropriate</a:t>
            </a:r>
            <a:r>
              <a:rPr lang="fr-FR" dirty="0" smtClean="0"/>
              <a:t> </a:t>
            </a:r>
            <a:r>
              <a:rPr lang="fr-FR" dirty="0" err="1" smtClean="0"/>
              <a:t>answers</a:t>
            </a:r>
            <a:r>
              <a:rPr lang="fr-FR" dirty="0" smtClean="0"/>
              <a:t> (</a:t>
            </a:r>
            <a:r>
              <a:rPr lang="fr-FR" dirty="0" err="1" smtClean="0"/>
              <a:t>titles</a:t>
            </a:r>
            <a:r>
              <a:rPr lang="fr-FR" dirty="0" smtClean="0"/>
              <a:t>, </a:t>
            </a:r>
            <a:r>
              <a:rPr lang="fr-FR" dirty="0" err="1" smtClean="0"/>
              <a:t>playing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…)</a:t>
            </a:r>
            <a:endParaRPr lang="fr-FR" dirty="0"/>
          </a:p>
        </p:txBody>
      </p:sp>
      <p:pic>
        <p:nvPicPr>
          <p:cNvPr id="4" name="Image 3" descr="p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66" y="3929066"/>
            <a:ext cx="5149718" cy="2428892"/>
          </a:xfrm>
          <a:prstGeom prst="rect">
            <a:avLst/>
          </a:prstGeom>
        </p:spPr>
      </p:pic>
      <p:pic>
        <p:nvPicPr>
          <p:cNvPr id="5" name="Image 4" descr="PICT0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963485"/>
            <a:ext cx="2214578" cy="23944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(4/4) – the box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Designed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Solidworks</a:t>
            </a:r>
            <a:endParaRPr lang="fr-FR" dirty="0" smtClean="0"/>
          </a:p>
          <a:p>
            <a:r>
              <a:rPr lang="fr-FR" dirty="0" err="1" smtClean="0"/>
              <a:t>Produced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EPFL CNC machines</a:t>
            </a:r>
            <a:endParaRPr lang="fr-FR" dirty="0"/>
          </a:p>
        </p:txBody>
      </p:sp>
      <p:pic>
        <p:nvPicPr>
          <p:cNvPr id="4" name="Image 3" descr="bo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62" y="3143248"/>
            <a:ext cx="3167112" cy="33575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Communication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85786" y="2928934"/>
            <a:ext cx="1655498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Remote</a:t>
            </a:r>
            <a:endParaRPr lang="fr-FR" dirty="0"/>
          </a:p>
        </p:txBody>
      </p:sp>
      <p:pic>
        <p:nvPicPr>
          <p:cNvPr id="5" name="Picture 2" descr="C:\Documents and Settings\Mathieu\Local Settings\Temporary Internet Files\Content.IE5\QWWQ4JDF\MCj0431576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9138" y="3000372"/>
            <a:ext cx="1904762" cy="1917460"/>
          </a:xfrm>
          <a:prstGeom prst="rect">
            <a:avLst/>
          </a:prstGeom>
          <a:noFill/>
        </p:spPr>
      </p:pic>
      <p:cxnSp>
        <p:nvCxnSpPr>
          <p:cNvPr id="7" name="Connecteur droit 6"/>
          <p:cNvCxnSpPr/>
          <p:nvPr/>
        </p:nvCxnSpPr>
        <p:spPr>
          <a:xfrm rot="5400000">
            <a:off x="571075" y="4286653"/>
            <a:ext cx="4572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play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14884"/>
            <a:ext cx="1931026" cy="1928826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3071802" y="1928802"/>
            <a:ext cx="2857520" cy="500066"/>
            <a:chOff x="3071802" y="2143116"/>
            <a:chExt cx="2857520" cy="500066"/>
          </a:xfrm>
        </p:grpSpPr>
        <p:sp>
          <p:nvSpPr>
            <p:cNvPr id="15" name="Double flèche horizontale 14"/>
            <p:cNvSpPr/>
            <p:nvPr/>
          </p:nvSpPr>
          <p:spPr>
            <a:xfrm>
              <a:off x="3071802" y="2357430"/>
              <a:ext cx="2857520" cy="28575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643306" y="2143116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Bluetooth </a:t>
              </a:r>
              <a:r>
                <a:rPr lang="fr-FR" dirty="0" err="1" smtClean="0"/>
                <a:t>link</a:t>
              </a:r>
              <a:endParaRPr lang="fr-FR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143240" y="2571744"/>
            <a:ext cx="2786082" cy="512208"/>
            <a:chOff x="3143240" y="2702478"/>
            <a:chExt cx="2786082" cy="512208"/>
          </a:xfrm>
        </p:grpSpPr>
        <p:sp>
          <p:nvSpPr>
            <p:cNvPr id="19" name="Flèche droite 18"/>
            <p:cNvSpPr/>
            <p:nvPr/>
          </p:nvSpPr>
          <p:spPr>
            <a:xfrm>
              <a:off x="3143240" y="2928934"/>
              <a:ext cx="2786082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000496" y="2702478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Get</a:t>
              </a:r>
              <a:r>
                <a:rPr lang="fr-FR" dirty="0" smtClean="0"/>
                <a:t> </a:t>
              </a:r>
              <a:r>
                <a:rPr lang="fr-FR" dirty="0" err="1" smtClean="0"/>
                <a:t>init</a:t>
              </a:r>
              <a:endParaRPr lang="fr-FR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3071802" y="3214686"/>
            <a:ext cx="2714644" cy="512208"/>
            <a:chOff x="3071802" y="3488296"/>
            <a:chExt cx="2714644" cy="512208"/>
          </a:xfrm>
        </p:grpSpPr>
        <p:sp>
          <p:nvSpPr>
            <p:cNvPr id="23" name="Flèche gauche 22"/>
            <p:cNvSpPr/>
            <p:nvPr/>
          </p:nvSpPr>
          <p:spPr>
            <a:xfrm>
              <a:off x="3071802" y="3714752"/>
              <a:ext cx="2714644" cy="28575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643306" y="3488296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Titles</a:t>
              </a:r>
              <a:r>
                <a:rPr lang="fr-FR" dirty="0" smtClean="0"/>
                <a:t> to display</a:t>
              </a:r>
              <a:endParaRPr lang="fr-FR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071802" y="3929066"/>
            <a:ext cx="2714644" cy="512208"/>
            <a:chOff x="3071802" y="3488296"/>
            <a:chExt cx="2714644" cy="512208"/>
          </a:xfrm>
        </p:grpSpPr>
        <p:sp>
          <p:nvSpPr>
            <p:cNvPr id="27" name="Flèche gauche 26"/>
            <p:cNvSpPr/>
            <p:nvPr/>
          </p:nvSpPr>
          <p:spPr>
            <a:xfrm>
              <a:off x="3071802" y="3714752"/>
              <a:ext cx="2714644" cy="28575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571868" y="3488296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Init</a:t>
              </a:r>
              <a:r>
                <a:rPr lang="fr-FR" dirty="0" smtClean="0"/>
                <a:t> </a:t>
              </a:r>
              <a:r>
                <a:rPr lang="fr-FR" dirty="0" err="1" smtClean="0"/>
                <a:t>done</a:t>
              </a:r>
              <a:endParaRPr lang="fr-FR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143240" y="4572008"/>
            <a:ext cx="2786082" cy="512208"/>
            <a:chOff x="3143240" y="2702478"/>
            <a:chExt cx="2786082" cy="512208"/>
          </a:xfrm>
        </p:grpSpPr>
        <p:sp>
          <p:nvSpPr>
            <p:cNvPr id="30" name="Flèche droite 29"/>
            <p:cNvSpPr/>
            <p:nvPr/>
          </p:nvSpPr>
          <p:spPr>
            <a:xfrm>
              <a:off x="3143240" y="2928934"/>
              <a:ext cx="2786082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857620" y="2702478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What’s</a:t>
              </a:r>
              <a:r>
                <a:rPr lang="fr-FR" dirty="0" smtClean="0"/>
                <a:t> up?</a:t>
              </a:r>
              <a:endParaRPr lang="fr-FR" dirty="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3000364" y="5274246"/>
            <a:ext cx="3071834" cy="512208"/>
            <a:chOff x="3000364" y="3488296"/>
            <a:chExt cx="3071834" cy="512208"/>
          </a:xfrm>
        </p:grpSpPr>
        <p:sp>
          <p:nvSpPr>
            <p:cNvPr id="33" name="Flèche gauche 32"/>
            <p:cNvSpPr/>
            <p:nvPr/>
          </p:nvSpPr>
          <p:spPr>
            <a:xfrm>
              <a:off x="3071802" y="3714752"/>
              <a:ext cx="2714644" cy="28575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000364" y="3488296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Nothing</a:t>
              </a:r>
              <a:r>
                <a:rPr lang="fr-FR" dirty="0" smtClean="0"/>
                <a:t> / </a:t>
              </a:r>
              <a:r>
                <a:rPr lang="fr-FR" dirty="0" err="1" smtClean="0"/>
                <a:t>title</a:t>
              </a:r>
              <a:r>
                <a:rPr lang="fr-FR" dirty="0" smtClean="0"/>
                <a:t> </a:t>
              </a:r>
              <a:r>
                <a:rPr lang="fr-FR" dirty="0" err="1" smtClean="0"/>
                <a:t>changed</a:t>
              </a:r>
              <a:r>
                <a:rPr lang="fr-FR" dirty="0" smtClean="0"/>
                <a:t>…</a:t>
              </a:r>
              <a:endParaRPr lang="fr-FR" dirty="0"/>
            </a:p>
          </p:txBody>
        </p:sp>
      </p:grpSp>
      <p:cxnSp>
        <p:nvCxnSpPr>
          <p:cNvPr id="36" name="Connecteur droit 35"/>
          <p:cNvCxnSpPr/>
          <p:nvPr/>
        </p:nvCxnSpPr>
        <p:spPr>
          <a:xfrm rot="5400000">
            <a:off x="3786579" y="4285860"/>
            <a:ext cx="4572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42910" y="513137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User  scrolling….</a:t>
            </a:r>
            <a:endParaRPr lang="fr-FR" dirty="0"/>
          </a:p>
        </p:txBody>
      </p:sp>
      <p:grpSp>
        <p:nvGrpSpPr>
          <p:cNvPr id="38" name="Groupe 37"/>
          <p:cNvGrpSpPr/>
          <p:nvPr/>
        </p:nvGrpSpPr>
        <p:grpSpPr>
          <a:xfrm>
            <a:off x="2928926" y="5988626"/>
            <a:ext cx="3071834" cy="512208"/>
            <a:chOff x="2928926" y="2702478"/>
            <a:chExt cx="3071834" cy="512208"/>
          </a:xfrm>
        </p:grpSpPr>
        <p:sp>
          <p:nvSpPr>
            <p:cNvPr id="39" name="Flèche droite 38"/>
            <p:cNvSpPr/>
            <p:nvPr/>
          </p:nvSpPr>
          <p:spPr>
            <a:xfrm>
              <a:off x="3143240" y="2928934"/>
              <a:ext cx="2786082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928926" y="2702478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What’s</a:t>
              </a:r>
              <a:r>
                <a:rPr lang="fr-FR" dirty="0" smtClean="0"/>
                <a:t> </a:t>
              </a:r>
              <a:r>
                <a:rPr lang="fr-FR" dirty="0" err="1" smtClean="0"/>
                <a:t>after</a:t>
              </a:r>
              <a:r>
                <a:rPr lang="fr-FR" dirty="0" smtClean="0"/>
                <a:t>/</a:t>
              </a:r>
              <a:r>
                <a:rPr lang="fr-FR" dirty="0" err="1" smtClean="0"/>
                <a:t>before</a:t>
              </a:r>
              <a:r>
                <a:rPr lang="fr-FR" dirty="0" smtClean="0"/>
                <a:t> </a:t>
              </a:r>
              <a:r>
                <a:rPr lang="fr-FR" dirty="0" err="1" smtClean="0"/>
                <a:t>title</a:t>
              </a:r>
              <a:r>
                <a:rPr lang="fr-FR" dirty="0" smtClean="0"/>
                <a:t> </a:t>
              </a:r>
              <a:r>
                <a:rPr lang="fr-FR" dirty="0" smtClean="0"/>
                <a:t>X?</a:t>
              </a:r>
              <a:endParaRPr lang="fr-FR" dirty="0"/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857224" y="4214818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srgbClr val="92D050"/>
                </a:solidFill>
              </a:rPr>
              <a:t>[</a:t>
            </a:r>
            <a:r>
              <a:rPr lang="fr-FR" sz="1200" b="1" u="sng" dirty="0" err="1" smtClean="0">
                <a:solidFill>
                  <a:srgbClr val="92D050"/>
                </a:solidFill>
              </a:rPr>
              <a:t>Titles</a:t>
            </a:r>
            <a:r>
              <a:rPr lang="fr-FR" sz="1200" b="1" u="sng" dirty="0" smtClean="0">
                <a:solidFill>
                  <a:srgbClr val="92D050"/>
                </a:solidFill>
              </a:rPr>
              <a:t> </a:t>
            </a:r>
            <a:r>
              <a:rPr lang="fr-FR" sz="1200" b="1" u="sng" dirty="0" err="1" smtClean="0">
                <a:solidFill>
                  <a:srgbClr val="92D050"/>
                </a:solidFill>
              </a:rPr>
              <a:t>displayed</a:t>
            </a:r>
            <a:r>
              <a:rPr lang="fr-FR" sz="1200" b="1" u="sng" dirty="0" smtClean="0">
                <a:solidFill>
                  <a:srgbClr val="92D050"/>
                </a:solidFill>
              </a:rPr>
              <a:t>]</a:t>
            </a:r>
            <a:endParaRPr lang="fr-FR" sz="1200" b="1" u="sng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9044022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has been </a:t>
            </a:r>
            <a:r>
              <a:rPr lang="fr-FR" dirty="0" err="1" smtClean="0"/>
              <a:t>done</a:t>
            </a:r>
            <a:r>
              <a:rPr lang="fr-FR" dirty="0" smtClean="0"/>
              <a:t>/</a:t>
            </a:r>
            <a:r>
              <a:rPr lang="fr-FR" dirty="0" err="1" smtClean="0"/>
              <a:t>improvements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fr-FR" dirty="0" smtClean="0"/>
              <a:t>Goal has been </a:t>
            </a:r>
            <a:r>
              <a:rPr lang="fr-FR" dirty="0" err="1" smtClean="0"/>
              <a:t>achieved</a:t>
            </a:r>
            <a:r>
              <a:rPr lang="fr-FR" dirty="0" smtClean="0"/>
              <a:t> (as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have </a:t>
            </a:r>
            <a:r>
              <a:rPr lang="fr-FR" dirty="0" err="1" smtClean="0"/>
              <a:t>tested</a:t>
            </a:r>
            <a:r>
              <a:rPr lang="fr-F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Printed</a:t>
            </a:r>
            <a:r>
              <a:rPr lang="fr-FR" dirty="0" smtClean="0"/>
              <a:t> circuit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Graphic</a:t>
            </a:r>
            <a:r>
              <a:rPr lang="fr-FR" dirty="0" smtClean="0"/>
              <a:t> </a:t>
            </a:r>
            <a:r>
              <a:rPr lang="fr-FR" dirty="0" err="1" smtClean="0"/>
              <a:t>library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improved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Packaging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endParaRPr lang="fr-FR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 err="1" smtClean="0"/>
              <a:t>Everything</a:t>
            </a:r>
            <a:r>
              <a:rPr lang="fr-FR" dirty="0" smtClean="0"/>
              <a:t>: open </a:t>
            </a:r>
            <a:r>
              <a:rPr lang="fr-FR" dirty="0" err="1" smtClean="0"/>
              <a:t>platform</a:t>
            </a:r>
            <a:r>
              <a:rPr lang="fr-FR" dirty="0" smtClean="0"/>
              <a:t>, free </a:t>
            </a:r>
            <a:r>
              <a:rPr lang="fr-FR" dirty="0" err="1" smtClean="0"/>
              <a:t>tools</a:t>
            </a:r>
            <a:r>
              <a:rPr lang="fr-FR" dirty="0" smtClean="0"/>
              <a:t>, expansion port, Bluetooth and USB interfaces!</a:t>
            </a:r>
          </a:p>
          <a:p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</p:spPr>
        <p:txBody>
          <a:bodyPr/>
          <a:lstStyle/>
          <a:p>
            <a:pPr algn="ctr"/>
            <a:r>
              <a:rPr lang="fr-FR" dirty="0" err="1" smtClean="0"/>
              <a:t>Any</a:t>
            </a:r>
            <a:r>
              <a:rPr lang="fr-FR" dirty="0" smtClean="0"/>
              <a:t> questions?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429520" y="614364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Thanks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</a:t>
            </a:r>
            <a:endParaRPr lang="fr-FR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>
              <a:lnSpc>
                <a:spcPct val="150000"/>
              </a:lnSpc>
            </a:pPr>
            <a:r>
              <a:rPr lang="en-GB" dirty="0" smtClean="0"/>
              <a:t>Create a complete product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Remotely control your music player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Get information about the tracks being played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Get calls / listen to the music on your remote control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Provide advanced functionalities using the USB port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Provide a platform with free tools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7950" y="1071546"/>
            <a:ext cx="171451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643702" y="1214422"/>
            <a:ext cx="1143008" cy="114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LCD </a:t>
            </a:r>
            <a:r>
              <a:rPr lang="fr-FR" dirty="0" err="1" smtClean="0"/>
              <a:t>screen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561586" y="2571744"/>
            <a:ext cx="1332000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Buttons</a:t>
            </a:r>
            <a:endParaRPr lang="fr-FR" dirty="0"/>
          </a:p>
        </p:txBody>
      </p:sp>
      <p:sp>
        <p:nvSpPr>
          <p:cNvPr id="7" name="Double flèche horizontale 6"/>
          <p:cNvSpPr/>
          <p:nvPr/>
        </p:nvSpPr>
        <p:spPr>
          <a:xfrm>
            <a:off x="8143900" y="2071678"/>
            <a:ext cx="642942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Double flèche horizontale 7"/>
          <p:cNvSpPr/>
          <p:nvPr/>
        </p:nvSpPr>
        <p:spPr>
          <a:xfrm>
            <a:off x="8143900" y="2857496"/>
            <a:ext cx="642942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172000" y="185736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USB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8143900" y="259038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Audio</a:t>
            </a:r>
            <a:endParaRPr lang="fr-FR" sz="1600" dirty="0"/>
          </a:p>
        </p:txBody>
      </p:sp>
      <p:sp>
        <p:nvSpPr>
          <p:cNvPr id="12" name="Double flèche horizontale 11"/>
          <p:cNvSpPr/>
          <p:nvPr/>
        </p:nvSpPr>
        <p:spPr>
          <a:xfrm>
            <a:off x="8143900" y="1345472"/>
            <a:ext cx="642942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215338" y="107154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BT</a:t>
            </a:r>
            <a:endParaRPr lang="fr-F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to do (</a:t>
            </a:r>
            <a:r>
              <a:rPr lang="fr-FR" dirty="0" err="1" smtClean="0"/>
              <a:t>prev</a:t>
            </a:r>
            <a:r>
              <a:rPr lang="fr-FR" dirty="0" smtClean="0"/>
              <a:t> </a:t>
            </a:r>
            <a:r>
              <a:rPr lang="fr-FR" dirty="0" err="1" smtClean="0"/>
              <a:t>pres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fr-FR" dirty="0" smtClean="0"/>
              <a:t>Final prototype </a:t>
            </a:r>
            <a:r>
              <a:rPr lang="fr-FR" dirty="0" err="1" smtClean="0"/>
              <a:t>with</a:t>
            </a:r>
            <a:r>
              <a:rPr lang="fr-FR" dirty="0" smtClean="0"/>
              <a:t> power </a:t>
            </a:r>
            <a:r>
              <a:rPr lang="fr-FR" dirty="0" err="1" smtClean="0"/>
              <a:t>elements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Audio Codec </a:t>
            </a:r>
            <a:r>
              <a:rPr lang="fr-FR" dirty="0" err="1" smtClean="0"/>
              <a:t>interfacing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Winamp plugin </a:t>
            </a:r>
            <a:r>
              <a:rPr lang="fr-FR" dirty="0" err="1" smtClean="0"/>
              <a:t>creation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Plugin’s</a:t>
            </a:r>
            <a:r>
              <a:rPr lang="fr-FR" dirty="0" smtClean="0"/>
              <a:t> messages </a:t>
            </a:r>
            <a:r>
              <a:rPr lang="fr-FR" dirty="0" err="1" smtClean="0"/>
              <a:t>parsing</a:t>
            </a:r>
            <a:r>
              <a:rPr lang="fr-FR" dirty="0" smtClean="0"/>
              <a:t> on the AT90USB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Benchmarks: speed / </a:t>
            </a:r>
            <a:r>
              <a:rPr lang="fr-FR" dirty="0" err="1" smtClean="0"/>
              <a:t>autonomy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Create</a:t>
            </a:r>
            <a:r>
              <a:rPr lang="fr-FR" dirty="0" smtClean="0"/>
              <a:t> a packaging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/!\ INFORMATION /!\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en-GB" sz="4000" u="sng" dirty="0" smtClean="0"/>
              <a:t>This project is made from scratch</a:t>
            </a:r>
            <a:endParaRPr lang="en-GB" sz="40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General </a:t>
            </a:r>
            <a:r>
              <a:rPr lang="fr-FR" dirty="0" err="1" smtClean="0"/>
              <a:t>idea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643174" y="3786190"/>
            <a:ext cx="185738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Microcontroller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357818" y="4000504"/>
            <a:ext cx="1643074" cy="785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LCD </a:t>
            </a:r>
            <a:r>
              <a:rPr lang="fr-FR" dirty="0" err="1" smtClean="0"/>
              <a:t>screen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786050" y="2285992"/>
            <a:ext cx="1643074" cy="642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Bluetooth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357818" y="2285992"/>
            <a:ext cx="1643074" cy="642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Audio CODEC</a:t>
            </a:r>
            <a:endParaRPr lang="fr-FR" dirty="0"/>
          </a:p>
        </p:txBody>
      </p:sp>
      <p:pic>
        <p:nvPicPr>
          <p:cNvPr id="8" name="Picture 2" descr="C:\Documents and Settings\Mathieu\Local Settings\Temporary Internet Files\Content.IE5\QWWQ4JDF\MCj0431576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1904762" cy="1917460"/>
          </a:xfrm>
          <a:prstGeom prst="rect">
            <a:avLst/>
          </a:prstGeom>
          <a:noFill/>
        </p:spPr>
      </p:pic>
      <p:pic>
        <p:nvPicPr>
          <p:cNvPr id="9" name="Picture 3" descr="C:\Documents and Settings\Mathieu\Local Settings\Temporary Internet Files\Content.IE5\SEC1GA8A\MCj032235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857364"/>
            <a:ext cx="1435293" cy="1500198"/>
          </a:xfrm>
          <a:prstGeom prst="rect">
            <a:avLst/>
          </a:prstGeom>
          <a:noFill/>
        </p:spPr>
      </p:pic>
      <p:sp>
        <p:nvSpPr>
          <p:cNvPr id="10" name="Double flèche verticale 9"/>
          <p:cNvSpPr/>
          <p:nvPr/>
        </p:nvSpPr>
        <p:spPr>
          <a:xfrm>
            <a:off x="3500430" y="3071810"/>
            <a:ext cx="214314" cy="642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4643438" y="428625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ouble flèche horizontale 11"/>
          <p:cNvSpPr/>
          <p:nvPr/>
        </p:nvSpPr>
        <p:spPr>
          <a:xfrm>
            <a:off x="4572000" y="2500306"/>
            <a:ext cx="642942" cy="214314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ouble flèche horizontale 12"/>
          <p:cNvSpPr/>
          <p:nvPr/>
        </p:nvSpPr>
        <p:spPr>
          <a:xfrm>
            <a:off x="7072330" y="2428868"/>
            <a:ext cx="571504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uble flèche verticale 13"/>
          <p:cNvSpPr/>
          <p:nvPr/>
        </p:nvSpPr>
        <p:spPr>
          <a:xfrm rot="2928384">
            <a:off x="2205553" y="2542630"/>
            <a:ext cx="214314" cy="642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uble flèche verticale 14"/>
          <p:cNvSpPr/>
          <p:nvPr/>
        </p:nvSpPr>
        <p:spPr>
          <a:xfrm rot="18905156">
            <a:off x="2195933" y="4196660"/>
            <a:ext cx="214314" cy="642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357290" y="250030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Bluetooth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571604" y="4478545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USB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214311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Analog</a:t>
            </a:r>
            <a:endParaRPr lang="fr-FR" sz="1400" dirty="0"/>
          </a:p>
        </p:txBody>
      </p:sp>
      <p:pic>
        <p:nvPicPr>
          <p:cNvPr id="22" name="Picture 2" descr="C:\Documents and Settings\Mathieu\Local Settings\Temporary Internet Files\Content.IE5\SEC1GA8A\MCj042841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643578"/>
            <a:ext cx="973832" cy="1071570"/>
          </a:xfrm>
          <a:prstGeom prst="rect">
            <a:avLst/>
          </a:prstGeom>
          <a:noFill/>
        </p:spPr>
      </p:pic>
      <p:sp>
        <p:nvSpPr>
          <p:cNvPr id="23" name="Flèche droite 22"/>
          <p:cNvSpPr/>
          <p:nvPr/>
        </p:nvSpPr>
        <p:spPr>
          <a:xfrm rot="16200000">
            <a:off x="3357554" y="528638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786050" y="528638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Buttons</a:t>
            </a:r>
            <a:endParaRPr lang="fr-FR" sz="1400" dirty="0"/>
          </a:p>
        </p:txBody>
      </p:sp>
      <p:sp>
        <p:nvSpPr>
          <p:cNvPr id="25" name="Double flèche horizontale 24"/>
          <p:cNvSpPr/>
          <p:nvPr/>
        </p:nvSpPr>
        <p:spPr>
          <a:xfrm rot="19302887">
            <a:off x="4546795" y="3326110"/>
            <a:ext cx="851813" cy="214314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4714876" y="2786058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?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Components’ </a:t>
            </a:r>
            <a:r>
              <a:rPr lang="fr-FR" dirty="0" err="1" smtClean="0"/>
              <a:t>choice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+mj-lt"/>
              </a:rPr>
              <a:t>AT90USB1287</a:t>
            </a:r>
            <a:r>
              <a:rPr lang="fr-FR" dirty="0" smtClean="0"/>
              <a:t>: 8Mhz, 128kb flash </a:t>
            </a:r>
            <a:r>
              <a:rPr lang="fr-FR" dirty="0" err="1" smtClean="0"/>
              <a:t>memory</a:t>
            </a:r>
            <a:r>
              <a:rPr lang="fr-FR" dirty="0" smtClean="0"/>
              <a:t>, </a:t>
            </a:r>
            <a:r>
              <a:rPr lang="fr-FR" dirty="0" err="1" smtClean="0"/>
              <a:t>embedded</a:t>
            </a:r>
            <a:r>
              <a:rPr lang="fr-FR" dirty="0" smtClean="0"/>
              <a:t> USB </a:t>
            </a:r>
            <a:r>
              <a:rPr lang="fr-FR" dirty="0" err="1" smtClean="0"/>
              <a:t>bootloader</a:t>
            </a:r>
            <a:r>
              <a:rPr lang="fr-FR" dirty="0" smtClean="0"/>
              <a:t>, free compiler (</a:t>
            </a:r>
            <a:r>
              <a:rPr lang="fr-FR" dirty="0" err="1" smtClean="0"/>
              <a:t>WinAVR</a:t>
            </a:r>
            <a:r>
              <a:rPr lang="fr-F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j-lt"/>
              </a:rPr>
              <a:t>LMX9838</a:t>
            </a:r>
            <a:r>
              <a:rPr lang="fr-FR" dirty="0" smtClean="0"/>
              <a:t>: Bluetooth to UART </a:t>
            </a:r>
            <a:r>
              <a:rPr lang="fr-FR" dirty="0" err="1" smtClean="0"/>
              <a:t>converter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embedded</a:t>
            </a:r>
            <a:r>
              <a:rPr lang="fr-FR" dirty="0" smtClean="0"/>
              <a:t> </a:t>
            </a:r>
            <a:r>
              <a:rPr lang="fr-FR" dirty="0" err="1" smtClean="0"/>
              <a:t>antenna</a:t>
            </a:r>
            <a:r>
              <a:rPr lang="fr-FR" dirty="0" smtClean="0"/>
              <a:t>, Serial Port Profile</a:t>
            </a:r>
          </a:p>
          <a:p>
            <a:pPr>
              <a:lnSpc>
                <a:spcPct val="150000"/>
              </a:lnSpc>
            </a:pPr>
            <a:r>
              <a:rPr lang="fr-FR" dirty="0" err="1" smtClean="0">
                <a:latin typeface="+mj-lt"/>
              </a:rPr>
              <a:t>Winbond</a:t>
            </a:r>
            <a:r>
              <a:rPr lang="fr-FR" dirty="0" smtClean="0">
                <a:latin typeface="+mj-lt"/>
              </a:rPr>
              <a:t> W681310</a:t>
            </a:r>
            <a:r>
              <a:rPr lang="fr-FR" dirty="0" smtClean="0"/>
              <a:t>: cheap audio codec </a:t>
            </a:r>
            <a:r>
              <a:rPr lang="fr-FR" dirty="0" err="1" smtClean="0"/>
              <a:t>supported</a:t>
            </a:r>
            <a:r>
              <a:rPr lang="fr-FR" dirty="0" smtClean="0"/>
              <a:t> by the LMX9838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j-lt"/>
              </a:rPr>
              <a:t>Nokia</a:t>
            </a:r>
            <a:r>
              <a:rPr lang="fr-FR" dirty="0" smtClean="0"/>
              <a:t> </a:t>
            </a:r>
            <a:r>
              <a:rPr lang="fr-FR" dirty="0" err="1" smtClean="0">
                <a:latin typeface="+mj-lt"/>
              </a:rPr>
              <a:t>Color</a:t>
            </a:r>
            <a:r>
              <a:rPr lang="fr-FR" dirty="0" smtClean="0"/>
              <a:t> </a:t>
            </a:r>
            <a:r>
              <a:rPr lang="fr-FR" dirty="0" smtClean="0">
                <a:latin typeface="+mj-lt"/>
              </a:rPr>
              <a:t>LCD</a:t>
            </a:r>
            <a:r>
              <a:rPr lang="fr-FR" dirty="0" smtClean="0"/>
              <a:t>: cheap 130*130 pixels </a:t>
            </a:r>
            <a:r>
              <a:rPr lang="fr-FR" dirty="0" err="1" smtClean="0"/>
              <a:t>screen</a:t>
            </a:r>
            <a:r>
              <a:rPr lang="fr-FR" dirty="0" smtClean="0"/>
              <a:t> </a:t>
            </a:r>
            <a:r>
              <a:rPr lang="fr-FR" dirty="0" err="1" smtClean="0"/>
              <a:t>interfaced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SPI bus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Interfacing</a:t>
            </a:r>
            <a:r>
              <a:rPr lang="fr-FR" dirty="0" smtClean="0"/>
              <a:t> the components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643174" y="3786190"/>
            <a:ext cx="185738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AT90USB1287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357818" y="4000504"/>
            <a:ext cx="1643074" cy="785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LCD </a:t>
            </a:r>
            <a:r>
              <a:rPr lang="fr-FR" dirty="0" err="1" smtClean="0"/>
              <a:t>screen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786050" y="2285992"/>
            <a:ext cx="1643074" cy="642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LMX9838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57818" y="2285992"/>
            <a:ext cx="1643074" cy="642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W68310</a:t>
            </a:r>
            <a:endParaRPr lang="fr-FR" dirty="0"/>
          </a:p>
        </p:txBody>
      </p:sp>
      <p:pic>
        <p:nvPicPr>
          <p:cNvPr id="1026" name="Picture 2" descr="C:\Documents and Settings\Mathieu\Local Settings\Temporary Internet Files\Content.IE5\QWWQ4JDF\MCj0431576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1904762" cy="1917460"/>
          </a:xfrm>
          <a:prstGeom prst="rect">
            <a:avLst/>
          </a:prstGeom>
          <a:noFill/>
        </p:spPr>
      </p:pic>
      <p:pic>
        <p:nvPicPr>
          <p:cNvPr id="1027" name="Picture 3" descr="C:\Documents and Settings\Mathieu\Local Settings\Temporary Internet Files\Content.IE5\SEC1GA8A\MCj032235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857364"/>
            <a:ext cx="1435293" cy="1500198"/>
          </a:xfrm>
          <a:prstGeom prst="rect">
            <a:avLst/>
          </a:prstGeom>
          <a:noFill/>
        </p:spPr>
      </p:pic>
      <p:sp>
        <p:nvSpPr>
          <p:cNvPr id="12" name="Double flèche verticale 11"/>
          <p:cNvSpPr/>
          <p:nvPr/>
        </p:nvSpPr>
        <p:spPr>
          <a:xfrm>
            <a:off x="3500430" y="3071810"/>
            <a:ext cx="214314" cy="642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4643438" y="428625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horizontale 16"/>
          <p:cNvSpPr/>
          <p:nvPr/>
        </p:nvSpPr>
        <p:spPr>
          <a:xfrm>
            <a:off x="4572000" y="2500306"/>
            <a:ext cx="642942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ouble flèche horizontale 17"/>
          <p:cNvSpPr/>
          <p:nvPr/>
        </p:nvSpPr>
        <p:spPr>
          <a:xfrm>
            <a:off x="7072330" y="2428868"/>
            <a:ext cx="571504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verticale 18"/>
          <p:cNvSpPr/>
          <p:nvPr/>
        </p:nvSpPr>
        <p:spPr>
          <a:xfrm rot="2928384">
            <a:off x="2205553" y="2542630"/>
            <a:ext cx="214314" cy="642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Double flèche verticale 19"/>
          <p:cNvSpPr/>
          <p:nvPr/>
        </p:nvSpPr>
        <p:spPr>
          <a:xfrm rot="18905156">
            <a:off x="2195933" y="4196660"/>
            <a:ext cx="214314" cy="642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357290" y="250030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Bluetooth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571604" y="4478545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USB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786182" y="321468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UART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714876" y="450057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SPI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572000" y="221455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PCM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000892" y="214311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Analog</a:t>
            </a:r>
            <a:endParaRPr lang="fr-FR" sz="1400" dirty="0"/>
          </a:p>
        </p:txBody>
      </p:sp>
      <p:pic>
        <p:nvPicPr>
          <p:cNvPr id="3" name="Picture 2" descr="C:\Documents and Settings\Mathieu\Local Settings\Temporary Internet Files\Content.IE5\SEC1GA8A\MCj042841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643578"/>
            <a:ext cx="973832" cy="1071570"/>
          </a:xfrm>
          <a:prstGeom prst="rect">
            <a:avLst/>
          </a:prstGeom>
          <a:noFill/>
        </p:spPr>
      </p:pic>
      <p:sp>
        <p:nvSpPr>
          <p:cNvPr id="27" name="Flèche droite 26"/>
          <p:cNvSpPr/>
          <p:nvPr/>
        </p:nvSpPr>
        <p:spPr>
          <a:xfrm rot="16200000">
            <a:off x="3357554" y="528638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2786050" y="528638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Buttons</a:t>
            </a:r>
            <a:endParaRPr lang="fr-F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Bluetooth point of </a:t>
            </a:r>
            <a:r>
              <a:rPr lang="fr-FR" dirty="0" err="1" smtClean="0"/>
              <a:t>view</a:t>
            </a:r>
            <a:endParaRPr lang="fr-FR" dirty="0"/>
          </a:p>
        </p:txBody>
      </p:sp>
      <p:pic>
        <p:nvPicPr>
          <p:cNvPr id="4" name="Image 3" descr="LM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86124"/>
            <a:ext cx="2357454" cy="3023247"/>
          </a:xfrm>
          <a:prstGeom prst="rect">
            <a:avLst/>
          </a:prstGeom>
        </p:spPr>
      </p:pic>
      <p:pic>
        <p:nvPicPr>
          <p:cNvPr id="5" name="Picture 2" descr="C:\Documents and Settings\Mathieu\Local Settings\Temporary Internet Files\Content.IE5\QWWQ4JDF\MCj0431576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328" y="4869126"/>
            <a:ext cx="1904762" cy="1917460"/>
          </a:xfrm>
          <a:prstGeom prst="rect">
            <a:avLst/>
          </a:prstGeom>
          <a:noFill/>
        </p:spPr>
      </p:pic>
      <p:sp>
        <p:nvSpPr>
          <p:cNvPr id="6" name="Double flèche horizontale 5"/>
          <p:cNvSpPr/>
          <p:nvPr/>
        </p:nvSpPr>
        <p:spPr>
          <a:xfrm>
            <a:off x="2928926" y="5857892"/>
            <a:ext cx="1214446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357686" y="5715016"/>
            <a:ext cx="135732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BT </a:t>
            </a:r>
            <a:r>
              <a:rPr lang="fr-FR" dirty="0" err="1" smtClean="0"/>
              <a:t>Dongle</a:t>
            </a:r>
            <a:endParaRPr lang="fr-FR" dirty="0"/>
          </a:p>
        </p:txBody>
      </p:sp>
      <p:sp>
        <p:nvSpPr>
          <p:cNvPr id="8" name="Double flèche horizontale 7"/>
          <p:cNvSpPr/>
          <p:nvPr/>
        </p:nvSpPr>
        <p:spPr>
          <a:xfrm>
            <a:off x="5857884" y="5857892"/>
            <a:ext cx="714380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071802" y="55721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2.4 </a:t>
            </a:r>
            <a:r>
              <a:rPr lang="fr-FR" dirty="0" err="1" smtClean="0"/>
              <a:t>Ghz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929322" y="557214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USB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00034" y="2143116"/>
            <a:ext cx="2286016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Remote</a:t>
            </a:r>
            <a:r>
              <a:rPr lang="fr-FR" dirty="0" smtClean="0"/>
              <a:t> control</a:t>
            </a:r>
            <a:endParaRPr lang="fr-FR" dirty="0"/>
          </a:p>
        </p:txBody>
      </p:sp>
      <p:sp>
        <p:nvSpPr>
          <p:cNvPr id="12" name="Double flèche verticale 11"/>
          <p:cNvSpPr/>
          <p:nvPr/>
        </p:nvSpPr>
        <p:spPr>
          <a:xfrm>
            <a:off x="1571604" y="2857496"/>
            <a:ext cx="142876" cy="4286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714480" y="285749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UART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000760" y="2357430"/>
            <a:ext cx="2857520" cy="2500330"/>
          </a:xfrm>
          <a:prstGeom prst="wedge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143636" y="4214818"/>
            <a:ext cx="2571768" cy="5000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Windows drivers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143636" y="3071810"/>
            <a:ext cx="2571768" cy="5000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Serial port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6143636" y="3643314"/>
            <a:ext cx="2571768" cy="5000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Bluetooth application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143636" y="2500306"/>
            <a:ext cx="2571768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Winamp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use the </a:t>
            </a:r>
            <a:r>
              <a:rPr lang="fr-FR" dirty="0" err="1" smtClean="0"/>
              <a:t>remote</a:t>
            </a:r>
            <a:endParaRPr lang="fr-FR" dirty="0"/>
          </a:p>
        </p:txBody>
      </p:sp>
      <p:pic>
        <p:nvPicPr>
          <p:cNvPr id="4" name="Image 3" descr="Copie de PICT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857364"/>
            <a:ext cx="3286148" cy="4853678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609180">
            <a:off x="1907939" y="5883932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9576496">
            <a:off x="5377517" y="5654542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8787399">
            <a:off x="4080896" y="4806248"/>
            <a:ext cx="2793447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roix 7"/>
          <p:cNvSpPr/>
          <p:nvPr/>
        </p:nvSpPr>
        <p:spPr>
          <a:xfrm>
            <a:off x="6919930" y="3000372"/>
            <a:ext cx="1285884" cy="121444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OK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2844" y="5068685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Switch </a:t>
            </a:r>
            <a:r>
              <a:rPr lang="fr-FR" dirty="0" err="1" smtClean="0"/>
              <a:t>between</a:t>
            </a:r>
            <a:r>
              <a:rPr lang="fr-FR" dirty="0" smtClean="0"/>
              <a:t> menu / </a:t>
            </a:r>
            <a:r>
              <a:rPr lang="fr-FR" dirty="0" err="1" smtClean="0"/>
              <a:t>player</a:t>
            </a:r>
            <a:r>
              <a:rPr lang="fr-FR" dirty="0" smtClean="0"/>
              <a:t> mode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86578" y="514351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Increase</a:t>
            </a:r>
            <a:r>
              <a:rPr lang="fr-FR" dirty="0" smtClean="0"/>
              <a:t> / </a:t>
            </a:r>
            <a:r>
              <a:rPr lang="fr-FR" dirty="0" err="1" smtClean="0"/>
              <a:t>Decrease</a:t>
            </a:r>
            <a:r>
              <a:rPr lang="fr-FR" dirty="0" smtClean="0"/>
              <a:t> volume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205682" y="270247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UP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062806" y="42148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DOWN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34112" y="342900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LEFT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134376" y="3357562"/>
            <a:ext cx="100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RIGHT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Lithium Ion </a:t>
            </a:r>
            <a:r>
              <a:rPr lang="fr-FR" dirty="0" err="1" smtClean="0"/>
              <a:t>battery</a:t>
            </a:r>
            <a:r>
              <a:rPr lang="fr-FR" dirty="0" smtClean="0"/>
              <a:t> (</a:t>
            </a:r>
            <a:r>
              <a:rPr lang="fr-FR" dirty="0" err="1" smtClean="0"/>
              <a:t>charged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USB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plugged</a:t>
            </a:r>
            <a:r>
              <a:rPr lang="fr-F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LCD </a:t>
            </a:r>
            <a:r>
              <a:rPr lang="fr-FR" dirty="0" err="1" smtClean="0"/>
              <a:t>screen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power </a:t>
            </a:r>
            <a:r>
              <a:rPr lang="fr-FR" dirty="0" err="1" smtClean="0"/>
              <a:t>save</a:t>
            </a:r>
            <a:r>
              <a:rPr lang="fr-FR" dirty="0" smtClean="0"/>
              <a:t> modes (partial display…)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PWM on the LCD </a:t>
            </a:r>
            <a:r>
              <a:rPr lang="fr-FR" dirty="0" err="1" smtClean="0"/>
              <a:t>backlight</a:t>
            </a:r>
            <a:r>
              <a:rPr lang="fr-FR" dirty="0" smtClean="0"/>
              <a:t> (to </a:t>
            </a:r>
            <a:r>
              <a:rPr lang="fr-FR" dirty="0" err="1" smtClean="0"/>
              <a:t>vary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r>
              <a:rPr lang="fr-F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LMX9838 </a:t>
            </a:r>
            <a:r>
              <a:rPr lang="fr-FR" dirty="0" err="1" smtClean="0"/>
              <a:t>with</a:t>
            </a:r>
            <a:r>
              <a:rPr lang="fr-FR" dirty="0" smtClean="0"/>
              <a:t> 3 </a:t>
            </a:r>
            <a:r>
              <a:rPr lang="fr-FR" dirty="0" err="1" smtClean="0"/>
              <a:t>different</a:t>
            </a:r>
            <a:r>
              <a:rPr lang="fr-FR" dirty="0" smtClean="0"/>
              <a:t> power </a:t>
            </a:r>
            <a:r>
              <a:rPr lang="fr-FR" dirty="0" err="1" smtClean="0"/>
              <a:t>save</a:t>
            </a:r>
            <a:r>
              <a:rPr lang="fr-FR" dirty="0" smtClean="0"/>
              <a:t> modes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Sleep</a:t>
            </a:r>
            <a:r>
              <a:rPr lang="fr-FR" dirty="0" smtClean="0"/>
              <a:t> / Wake up on the AT90USB1287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W681310 </a:t>
            </a:r>
            <a:r>
              <a:rPr lang="fr-FR" dirty="0" err="1" smtClean="0"/>
              <a:t>enable</a:t>
            </a:r>
            <a:r>
              <a:rPr lang="fr-FR" dirty="0" smtClean="0"/>
              <a:t> pin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1390</TotalTime>
  <Words>490</Words>
  <Application>Microsoft Office PowerPoint</Application>
  <PresentationFormat>Affichage à l'écran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Flow</vt:lpstr>
      <vt:lpstr>Bluetooth remote control</vt:lpstr>
      <vt:lpstr>Why?</vt:lpstr>
      <vt:lpstr>/!\ INFORMATION /!\</vt:lpstr>
      <vt:lpstr>General idea</vt:lpstr>
      <vt:lpstr>Components’ choice</vt:lpstr>
      <vt:lpstr>Interfacing the components</vt:lpstr>
      <vt:lpstr>Bluetooth point of view</vt:lpstr>
      <vt:lpstr>How to use the remote</vt:lpstr>
      <vt:lpstr>Power</vt:lpstr>
      <vt:lpstr>Power</vt:lpstr>
      <vt:lpstr>Autonomy (with the 620mAh bat)</vt:lpstr>
      <vt:lpstr>Work done (1/4) – System design</vt:lpstr>
      <vt:lpstr>Work done (2/4) – Firmware</vt:lpstr>
      <vt:lpstr>Work done (3/4) – plugin </vt:lpstr>
      <vt:lpstr>Work done (4/4) – the box</vt:lpstr>
      <vt:lpstr>Communication overview</vt:lpstr>
      <vt:lpstr>What has been done/improvements</vt:lpstr>
      <vt:lpstr>Evolution</vt:lpstr>
      <vt:lpstr>Any questions?</vt:lpstr>
      <vt:lpstr>Work left to do (prev pres)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limpkin</dc:creator>
  <cp:lastModifiedBy>limpkin</cp:lastModifiedBy>
  <cp:revision>101</cp:revision>
  <dcterms:created xsi:type="dcterms:W3CDTF">2008-04-09T21:11:45Z</dcterms:created>
  <dcterms:modified xsi:type="dcterms:W3CDTF">2008-06-03T15:47:32Z</dcterms:modified>
</cp:coreProperties>
</file>